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3" r:id="rId2"/>
    <p:sldMasterId id="2147483854" r:id="rId3"/>
    <p:sldMasterId id="2147483879" r:id="rId4"/>
    <p:sldMasterId id="2147483892" r:id="rId5"/>
    <p:sldMasterId id="2147483928" r:id="rId6"/>
  </p:sldMasterIdLst>
  <p:notesMasterIdLst>
    <p:notesMasterId r:id="rId8"/>
  </p:notesMasterIdLst>
  <p:handoutMasterIdLst>
    <p:handoutMasterId r:id="rId9"/>
  </p:handoutMasterIdLst>
  <p:sldIdLst>
    <p:sldId id="339" r:id="rId7"/>
  </p:sldIdLst>
  <p:sldSz cx="9144000" cy="6858000" type="screen4x3"/>
  <p:notesSz cx="6799263" cy="99298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9295" autoAdjust="0"/>
  </p:normalViewPr>
  <p:slideViewPr>
    <p:cSldViewPr>
      <p:cViewPr varScale="1">
        <p:scale>
          <a:sx n="104" d="100"/>
          <a:sy n="104" d="100"/>
        </p:scale>
        <p:origin x="114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2" y="5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355" y="5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EB42B09-DA57-4942-8522-3103804B26AF}" type="datetimeFigureOut">
              <a:rPr lang="ja-JP" altLang="en-US"/>
              <a:pPr>
                <a:defRPr/>
              </a:pPr>
              <a:t>2016/12/7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2" y="9431623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355" y="9431623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3341BD5-4BB0-4046-B527-5455C97C95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442107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2" y="5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1355" y="5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1037A30-D3F2-4F7D-AC20-9F3ACA33619C}" type="datetimeFigureOut">
              <a:rPr lang="ja-JP" altLang="en-US"/>
              <a:pPr>
                <a:defRPr/>
              </a:pPr>
              <a:t>2016/12/7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9" tIns="45663" rIns="91329" bIns="4566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329" tIns="45663" rIns="91329" bIns="45663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2" y="9431623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1355" y="9431623"/>
            <a:ext cx="2946348" cy="496491"/>
          </a:xfrm>
          <a:prstGeom prst="rect">
            <a:avLst/>
          </a:prstGeom>
        </p:spPr>
        <p:txBody>
          <a:bodyPr vert="horz" lIns="91329" tIns="45663" rIns="91329" bIns="456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4535DBF-C14C-4DE5-A1FE-2344062273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6619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4" y="213060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86FDC-3B86-4333-BE9A-39866A18F0B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3CFDD-0CCA-4C62-A870-92DC49D671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16EA8-5B24-46AA-B911-70DA156CD49A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D48DF-525C-49A9-9D74-B16D0B3ED4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17C88-959E-41D6-820A-BF46958337D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9A84A-006D-484A-93D8-5416BBA4D5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4" y="2130611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624A0-96ED-4742-949D-FD80C03768A1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97319-0D8F-4F36-BDF0-D735E21942D9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08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7879-A356-43F4-BB3A-85587708D7AB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64CC6-2CD9-423C-9844-58DB99A8E66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D2951-BDCA-49FF-9F62-21EA064D27B7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5744-3E3E-49A7-8B4A-9E7D6D3403C7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4A65-8807-4956-9E63-5D52E8DC585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645A-F8B0-401E-B798-ADF93737EBAB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FFDE6-BB4F-4C63-B954-CB549321F18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0056D-9A8D-475F-81FE-FE7C561F5C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1A300-DFDB-4E3F-AE40-FD684717643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0718-56F0-49DC-B7E2-4F463FE9B6D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0F76-2342-4DA0-9166-C1BE7784D62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E867B-0C79-4C04-8535-7B6C52DEEE3F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4" y="213076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2FC91-93AC-4D00-81FE-69961F5EF59D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19493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354D3-D593-49EB-94DD-EE37BEB96291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21548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2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7A59F-61BB-4AFD-82FF-900FF86C0035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92064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BD026-7556-4B0E-9FCD-2AAF4BA2B0E7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01706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22CCC-7DF9-4BD1-9FE2-114FEAF5400B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0071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8201A-FCD3-41DD-9F15-188059897E2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33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08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7CB95-849F-47CA-A062-C9CFD4C55665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A390-4274-4C80-8A71-C7AF360E566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08583-4285-4D42-B6FA-FD1C61EED2D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64343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20606-975F-48CA-BDD2-9026CCDB751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30695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08F17-01A8-4C18-9416-244E2BAAB2ED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22777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48B85-8845-4F7D-8CB9-F37E7BE9B87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2602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0F67C-6305-478D-B419-03DF6DB55EE3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487300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23FD1-8085-4170-BBF6-C7C82358858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50140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4" y="2130713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5BF67-3EE6-4643-B7DA-DBD163FB21CC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20934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A429-1B78-4131-B50D-BB0179360CF7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72368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18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F1413-11DF-45A7-AE62-B20A1B08518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84355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3AB43-134A-47FB-91CF-3F3072543DB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876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4848C-60BC-4890-8EBD-2DD17C9CB1DD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11023-5126-4E1E-923F-A7C8E41671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26A5-DA3C-40F1-9C44-AEB8CC286CE8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07341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65DED-5399-4AC7-A737-6C791EB37DFF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16700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C702-940B-4EAD-AC61-FEE5C9CCD37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5466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86BE-D2C8-4DBE-8DF8-1C07F400774D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78897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99FD9-5C5D-4009-A72A-8EEC7CBC03FA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66285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7357A-DD91-4197-A62E-8918EF13D9B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43184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A4179-006D-4D56-8972-FB1A6741F150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9590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C15D9-BF03-44D1-AA11-C8FDEEE4FD1B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598767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4" y="213069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4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57B3-CF83-45BA-A99D-B35E2031882A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69F0D-0890-4BB7-92E5-8378C397E03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71161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E7CE5-B957-4951-97B9-329AB764B964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4F892-DDEC-48CF-8C9F-9562D905A6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041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4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4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C719C-04C1-403D-82E6-3A67B9A415B9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821DD-C5E1-42CA-AF57-53BECC9D52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17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1143-9873-4E22-8783-78B64258F45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427A5-A1C8-4675-A4FD-D8D360580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20252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4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E01E5-0258-4E64-A109-26EAB073E3B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6E8E4-248D-445B-B25D-9350E5D193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71420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4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4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FEA0A-CBC8-49CF-A7B2-5AAD2B35D9B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E721B-107A-43F7-9EFD-0D35CBA779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708030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DF7D6-B790-40C5-ACCE-DF686320EE6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3892-1606-4CFA-B413-91A2664B59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43525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F589-5DC6-40C1-8F98-8071588DA97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1FEA-9404-416D-88AA-CA803280FF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915046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C706D-8865-4B05-89E4-E7D9960BD0CC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3628-3ACA-469B-BD70-B59506192A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14853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DC3DD-D4F5-4969-8539-AF68461D3938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34EF6-77B0-4CFF-829E-62E4485DED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868100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291A0-FA55-49CD-BE26-0E6AD72C252C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75ED-2981-49BE-B5BA-6C5D0515720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679996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AF4CD-885F-48DC-99AE-BD4340FD183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39991-4F36-4F4D-A09F-44F04DCE3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273988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2" y="2130617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4139E-57E2-451D-90AC-227B08CFA9F8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3D1D-BE85-4770-8973-DAF164510A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78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BB5D7-0A46-42FD-9BE4-3007517E87F9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F18FD-428A-434F-8B2E-844A75BF1A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p"/>
              <a:defRPr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0A09E-0F6E-4DDF-BE8D-074B838ED92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49085-5BDD-4F38-85C4-5829F709CD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23821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709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17EC9-5FF2-4346-BB81-208042BD7A6C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B7E5C-B512-4D8A-A11D-57052544BB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07973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2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5C1-14FB-4D1E-8C7B-2F4064BA4A5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8329D-63AB-46D5-A33E-4E4021525C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25311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854-E2EC-4886-B430-91CD99C1EC53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509B-1CB7-41CA-8DCC-C2171783F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356212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48E40-72D7-4EF1-86C1-705ED6897701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471FC-F096-43F6-8AF0-B3669FFB2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15459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C4F26-E2A5-4753-8958-00B479C96256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84A42-2E93-4801-BE3D-A6CCA6F887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7534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BFD1E-6412-455C-AC9E-321C955AABE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6D75A-57AD-44B1-B65A-CC453D88D4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4897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80B4-6B4B-49D5-AFBB-3DB55DF3F8FD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3A10-8F85-43A8-A4B1-78B1283C8C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29195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ACF50-98FE-4445-A625-C8F0CDB631C8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564A9-EC9E-4609-857D-211584C6AB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12045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61463-21C6-4045-ACA5-9A1FA7D79340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8A2C9-FFBB-4335-8216-825B15035C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877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C5567-3A3E-49A4-AAAB-51CED05908D3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1B3CF-2970-4A64-BADB-B92A1FF759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DEBA-8FBA-4B74-9D70-E93DF39DD921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08AA9-4AB5-444B-B666-03A1987B1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4208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61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9EDB9-F700-4A22-807A-73FBC262409A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D0958-0C40-40A0-8B87-AB1BC1659F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F06E6-C52D-4CF7-B8F9-DEF8BB151B60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D5B46-8A5A-4C2E-94F4-33404552EB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4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4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53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1A36EDD-C5C1-4288-ADFE-818FC6736A9B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53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46912" y="65922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62B6B96-B749-4B85-A0FB-1B39B21E76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78781" y="476250"/>
            <a:ext cx="8786446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8438" y="645336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EB2D5B-83FF-4541-A58D-BE999FFA4150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5336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59612" y="65922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A73A40-42A3-4B39-982C-0F879AF802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-9144" y="400215"/>
            <a:ext cx="9144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78781" y="476250"/>
            <a:ext cx="8786446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8438" y="645352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BA4E6EF-74C3-4F8B-94D8-891379DC7AA3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5352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0820" y="65922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A73A40-42A3-4B39-982C-0F879AF802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-9144" y="400369"/>
            <a:ext cx="9144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66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78781" y="476250"/>
            <a:ext cx="8786446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8438" y="645347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82CA00-C146-4EFB-9AB8-1E07DFCB5521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534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2280" y="6597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A73A40-42A3-4B39-982C-0F879AF802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-9144" y="400317"/>
            <a:ext cx="9144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594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78781" y="476250"/>
            <a:ext cx="8786446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8438" y="64534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DA7DA0-74D6-4ABC-AFBE-83A502C934BE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534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3520" y="66176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34DC619-E620-410D-9135-F64EC4836F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-9144" y="400303"/>
            <a:ext cx="9144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91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0" y="2"/>
            <a:ext cx="9144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78779" y="476250"/>
            <a:ext cx="8786446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08438" y="6453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BAB090-59EB-40E3-B324-E7D29F8D5822}" type="datetime1">
              <a:rPr lang="ja-JP" altLang="en-US" smtClean="0"/>
              <a:t>2016/12/7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4533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80820" y="66049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7A73A40-42A3-4B39-982C-0F879AF802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-9144" y="400221"/>
            <a:ext cx="9144000" cy="4635"/>
          </a:xfrm>
          <a:prstGeom prst="line">
            <a:avLst/>
          </a:prstGeom>
          <a:ln w="63500">
            <a:gradFill flip="none" rotWithShape="1">
              <a:gsLst>
                <a:gs pos="0">
                  <a:srgbClr val="0066CC"/>
                </a:gs>
                <a:gs pos="50000">
                  <a:srgbClr val="0099FF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65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269875" indent="-2698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テキスト ボックス 60"/>
          <p:cNvSpPr txBox="1"/>
          <p:nvPr/>
        </p:nvSpPr>
        <p:spPr>
          <a:xfrm>
            <a:off x="4554828" y="3212977"/>
            <a:ext cx="4485479" cy="35283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1400" dirty="0">
              <a:solidFill>
                <a:prstClr val="black"/>
              </a:solidFill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69349" y="46365"/>
            <a:ext cx="9039156" cy="830833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278" tIns="45639" rIns="91278" bIns="45639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algn="ctr" eaLnBrk="1" hangingPunct="1">
              <a:defRPr sz="2000" b="1">
                <a:solidFill>
                  <a:prstClr val="white"/>
                </a:solidFill>
                <a:ea typeface="+mj-ea"/>
              </a:defRPr>
            </a:lvl1pPr>
            <a:lvl2pPr algn="ctr" eaLnBrk="0" hangingPunct="0">
              <a:defRPr sz="4400">
                <a:latin typeface="Calibri" pitchFamily="34" charset="0"/>
              </a:defRPr>
            </a:lvl2pPr>
            <a:lvl3pPr algn="ctr" eaLnBrk="0" hangingPunct="0">
              <a:defRPr sz="4400">
                <a:latin typeface="Calibri" pitchFamily="34" charset="0"/>
              </a:defRPr>
            </a:lvl3pPr>
            <a:lvl4pPr algn="ctr" eaLnBrk="0" hangingPunct="0">
              <a:defRPr sz="4400">
                <a:latin typeface="Calibri" pitchFamily="34" charset="0"/>
              </a:defRPr>
            </a:lvl4pPr>
            <a:lvl5pPr algn="ctr" eaLnBrk="0" hangingPunct="0">
              <a:defRPr sz="4400"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 smtClean="0">
              <a:latin typeface="ＭＳ Ｐゴシック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400" dirty="0" smtClean="0">
              <a:latin typeface="ＭＳ Ｐゴシック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69349" y="980727"/>
            <a:ext cx="8970956" cy="2160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84" tIns="45641" rIns="71878" bIns="45641" anchor="ctr" anchorCtr="0"/>
          <a:lstStyle/>
          <a:p>
            <a:pPr marL="179388" lvl="1" indent="-179388">
              <a:lnSpc>
                <a:spcPts val="22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○我が国の製造業を中心とする多くの企業は、電気・機械系を中心とする工学部の採用意欲が高いが、その母集団は男子学生８６．４％、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女子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学生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１３．６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％。</a:t>
            </a:r>
            <a:endParaRPr lang="en-US" altLang="ja-JP" dirty="0" smtClean="0">
              <a:solidFill>
                <a:prstClr val="black"/>
              </a:solidFill>
              <a:latin typeface="ＭＳ Ｐゴシック"/>
            </a:endParaRPr>
          </a:p>
          <a:p>
            <a:pPr marL="179388" lvl="1" indent="-179388">
              <a:lnSpc>
                <a:spcPts val="22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○そもそも工学部の女性が少ないことに加え、女性は男性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と比較して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、バイオ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系などの産業界のニーズの少ない分野を選択する傾向が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強い。</a:t>
            </a:r>
            <a:endParaRPr lang="en-US" altLang="ja-JP" dirty="0" smtClean="0">
              <a:solidFill>
                <a:prstClr val="black"/>
              </a:solidFill>
              <a:latin typeface="ＭＳ Ｐゴシック"/>
            </a:endParaRPr>
          </a:p>
          <a:p>
            <a:pPr marL="179388" lvl="1" indent="-179388">
              <a:lnSpc>
                <a:spcPts val="2200"/>
              </a:lnSpc>
            </a:pP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○この状況を改善するため、</a:t>
            </a:r>
            <a:r>
              <a:rPr lang="ja-JP" altLang="en-US" b="1" u="sng" dirty="0" smtClean="0">
                <a:solidFill>
                  <a:prstClr val="black"/>
                </a:solidFill>
                <a:latin typeface="ＭＳ Ｐゴシック"/>
              </a:rPr>
              <a:t>理系女性自身が</a:t>
            </a:r>
            <a:r>
              <a:rPr lang="ja-JP" altLang="en-US" b="1" u="sng" dirty="0">
                <a:solidFill>
                  <a:prstClr val="black"/>
                </a:solidFill>
                <a:latin typeface="ＭＳ Ｐゴシック"/>
              </a:rPr>
              <a:t>有する</a:t>
            </a:r>
            <a:r>
              <a:rPr lang="ja-JP" altLang="en-US" b="1" u="sng" dirty="0" smtClean="0">
                <a:solidFill>
                  <a:prstClr val="black"/>
                </a:solidFill>
                <a:latin typeface="ＭＳ Ｐゴシック"/>
              </a:rPr>
              <a:t>スキルと産業界が求めるスキルの見える化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を行い、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女性自身がどのようなスキル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を身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に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つければ</a:t>
            </a:r>
            <a:r>
              <a:rPr lang="ja-JP" altLang="en-US" dirty="0">
                <a:solidFill>
                  <a:prstClr val="black"/>
                </a:solidFill>
                <a:latin typeface="ＭＳ Ｐゴシック"/>
              </a:rPr>
              <a:t>よい</a:t>
            </a:r>
            <a:r>
              <a:rPr lang="ja-JP" altLang="en-US" dirty="0" smtClean="0">
                <a:solidFill>
                  <a:prstClr val="black"/>
                </a:solidFill>
                <a:latin typeface="ＭＳ Ｐゴシック"/>
              </a:rPr>
              <a:t>か把握するための環境を整備することにより、理系女性の活躍促進を図る。</a:t>
            </a:r>
            <a:endParaRPr lang="en-US" altLang="ja-JP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45655" y="3212977"/>
            <a:ext cx="30078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</a:rPr>
              <a:t>【</a:t>
            </a:r>
            <a:r>
              <a:rPr lang="ja-JP" altLang="en-US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</a:rPr>
              <a:t>理系</a:t>
            </a:r>
            <a:r>
              <a:rPr lang="ja-JP" altLang="en-US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</a:rPr>
              <a:t>女性活躍</a:t>
            </a:r>
            <a:r>
              <a:rPr lang="ja-JP" altLang="en-US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</a:rPr>
              <a:t>促進支援事業</a:t>
            </a:r>
            <a:r>
              <a:rPr lang="en-US" altLang="ja-JP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</a:rPr>
              <a:t>】</a:t>
            </a:r>
            <a:endParaRPr lang="ja-JP" altLang="en-US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96183" y="3479527"/>
            <a:ext cx="4684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ＭＳ Ｐゴシック"/>
              </a:rPr>
              <a:t>＜理系女性のスキルと産業界が求めるスキルの見える化＞</a:t>
            </a:r>
            <a:endParaRPr lang="ja-JP" altLang="en-US" sz="1400" b="1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9350" y="3212977"/>
            <a:ext cx="4430643" cy="954107"/>
          </a:xfrm>
          <a:prstGeom prst="rect">
            <a:avLst/>
          </a:prstGeom>
          <a:solidFill>
            <a:schemeClr val="lt1"/>
          </a:solidFill>
          <a:ln w="158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80975" indent="-180975"/>
            <a:r>
              <a:rPr lang="ja-JP" altLang="en-US" sz="1400" dirty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</a:rPr>
              <a:t> </a:t>
            </a:r>
            <a:r>
              <a:rPr lang="ja-JP" altLang="en-US" sz="1400" dirty="0" smtClean="0"/>
              <a:t>大学</a:t>
            </a:r>
            <a:r>
              <a:rPr lang="ja-JP" altLang="en-US" sz="1400" dirty="0"/>
              <a:t>等における出身専門分野に関して、</a:t>
            </a:r>
            <a:r>
              <a:rPr lang="ja-JP" altLang="en-US" sz="1400" u="sng" dirty="0"/>
              <a:t>女性は</a:t>
            </a:r>
            <a:r>
              <a:rPr lang="ja-JP" altLang="en-US" sz="1400" dirty="0"/>
              <a:t>男性と比べて、機械、電気、土木分野出身の割合が小さく、その一方で</a:t>
            </a:r>
            <a:r>
              <a:rPr lang="ja-JP" altLang="en-US" sz="1400" dirty="0" smtClean="0"/>
              <a:t>、</a:t>
            </a:r>
            <a:r>
              <a:rPr lang="ja-JP" altLang="en-US" sz="1400" u="sng" dirty="0"/>
              <a:t>産業界のニーズが</a:t>
            </a:r>
            <a:r>
              <a:rPr lang="ja-JP" altLang="en-US" sz="1400" u="sng" dirty="0" smtClean="0"/>
              <a:t>低い化学</a:t>
            </a:r>
            <a:r>
              <a:rPr lang="ja-JP" altLang="en-US" sz="1400" u="sng" dirty="0"/>
              <a:t>、生活・家政、デザイン、バイオ系等の割合が大きい</a:t>
            </a:r>
            <a:r>
              <a:rPr lang="ja-JP" altLang="en-US" sz="1400" dirty="0" smtClean="0"/>
              <a:t>。</a:t>
            </a:r>
            <a:endParaRPr lang="ja-JP" altLang="en-US" sz="14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8346" y="3879633"/>
            <a:ext cx="2054133" cy="7386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理系</a:t>
            </a:r>
            <a:r>
              <a:rPr lang="ja-JP" altLang="en-US" sz="1400" b="1" u="sng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女性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理系女性が有するスキルの見える化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585" y="3861049"/>
            <a:ext cx="1999314" cy="7386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u="sng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産業界</a:t>
            </a:r>
            <a:endParaRPr lang="en-US" altLang="ja-JP" sz="1400" b="1" u="sng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産業界が求めるスキルの見える化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4644585" y="5936467"/>
            <a:ext cx="4247894" cy="6608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2000">
              <a:solidFill>
                <a:prstClr val="black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644585" y="6015212"/>
            <a:ext cx="4247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Arial" charset="0"/>
              </a:rPr>
              <a:t>理系女性</a:t>
            </a:r>
            <a:r>
              <a:rPr lang="ja-JP" altLang="en-US" sz="1400" b="1" dirty="0">
                <a:solidFill>
                  <a:prstClr val="black"/>
                </a:solidFill>
              </a:rPr>
              <a:t>は</a:t>
            </a:r>
            <a:r>
              <a:rPr lang="ja-JP" altLang="en-US" sz="1400" b="1" dirty="0" smtClean="0">
                <a:solidFill>
                  <a:prstClr val="black"/>
                </a:solidFill>
                <a:latin typeface="Arial" charset="0"/>
              </a:rPr>
              <a:t>産業界の求める</a:t>
            </a:r>
            <a:r>
              <a:rPr lang="ja-JP" altLang="en-US" sz="1400" b="1" dirty="0">
                <a:solidFill>
                  <a:prstClr val="black"/>
                </a:solidFill>
                <a:latin typeface="Arial" charset="0"/>
              </a:rPr>
              <a:t>スキル</a:t>
            </a:r>
            <a:r>
              <a:rPr lang="ja-JP" altLang="en-US" sz="1400" b="1" dirty="0" smtClean="0">
                <a:solidFill>
                  <a:prstClr val="black"/>
                </a:solidFill>
                <a:latin typeface="Arial" charset="0"/>
              </a:rPr>
              <a:t>を獲得</a:t>
            </a:r>
            <a:r>
              <a:rPr lang="ja-JP" altLang="en-US" sz="1400" b="1" dirty="0">
                <a:solidFill>
                  <a:prstClr val="black"/>
                </a:solidFill>
              </a:rPr>
              <a:t>することで</a:t>
            </a:r>
            <a:endParaRPr lang="en-US" altLang="ja-JP" sz="14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</a:rPr>
              <a:t>社会における活躍の場が拡大する。</a:t>
            </a:r>
            <a:endParaRPr lang="en-US" altLang="ja-JP" sz="14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1" name="右矢印 40"/>
          <p:cNvSpPr/>
          <p:nvPr/>
        </p:nvSpPr>
        <p:spPr>
          <a:xfrm rot="5400000">
            <a:off x="6675185" y="5142240"/>
            <a:ext cx="288031" cy="1182037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 rot="16200000" flipH="1">
            <a:off x="5559320" y="4370598"/>
            <a:ext cx="223724" cy="82597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solidFill>
                <a:prstClr val="black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5148064" y="4941169"/>
            <a:ext cx="3168352" cy="523220"/>
            <a:chOff x="4638285" y="4930380"/>
            <a:chExt cx="3246083" cy="523220"/>
          </a:xfrm>
        </p:grpSpPr>
        <p:sp>
          <p:nvSpPr>
            <p:cNvPr id="24" name="角丸四角形 23"/>
            <p:cNvSpPr/>
            <p:nvPr/>
          </p:nvSpPr>
          <p:spPr>
            <a:xfrm>
              <a:off x="4735025" y="4930380"/>
              <a:ext cx="3052603" cy="52322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638285" y="4930380"/>
              <a:ext cx="32460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Arial" charset="0"/>
                </a:rPr>
                <a:t>女性自身がどのようなスキルを</a:t>
              </a:r>
              <a:endParaRPr lang="en-US" altLang="ja-JP" sz="1400" dirty="0" smtClean="0">
                <a:solidFill>
                  <a:prstClr val="black"/>
                </a:solidFill>
                <a:latin typeface="Arial" charset="0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 smtClean="0">
                  <a:solidFill>
                    <a:prstClr val="black"/>
                  </a:solidFill>
                  <a:latin typeface="Arial" charset="0"/>
                </a:rPr>
                <a:t>身につければ良いか把握。</a:t>
              </a:r>
              <a:endParaRPr lang="ja-JP" altLang="en-US" sz="1400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pic>
        <p:nvPicPr>
          <p:cNvPr id="1026" name="Picture 2" descr="\\mpci990003.ring.meti.go.jp\Ddrive\MKCA3252\デスクトップ\キャプチャ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02" y="4244129"/>
            <a:ext cx="4249138" cy="2497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右矢印 25"/>
          <p:cNvSpPr/>
          <p:nvPr/>
        </p:nvSpPr>
        <p:spPr>
          <a:xfrm rot="16200000" flipH="1">
            <a:off x="7727260" y="4378300"/>
            <a:ext cx="208321" cy="82597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28110" y="232772"/>
            <a:ext cx="416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ＭＳ Ｐゴシック" charset="-128"/>
              </a:rPr>
              <a:t>理系女性活躍促進支援事業</a:t>
            </a:r>
            <a:endParaRPr lang="en-US" altLang="ja-JP" sz="2400" b="1" dirty="0">
              <a:solidFill>
                <a:schemeClr val="bg1"/>
              </a:solidFill>
              <a:latin typeface="ＭＳ Ｐゴシック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60810" y="262389"/>
            <a:ext cx="2447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b="1" dirty="0" smtClean="0">
                <a:solidFill>
                  <a:schemeClr val="bg1"/>
                </a:solidFill>
              </a:rPr>
              <a:t>経済産業省</a:t>
            </a:r>
            <a:endParaRPr kumimoji="1" lang="en-US" altLang="ja-JP" sz="12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200" b="1" dirty="0" smtClean="0">
                <a:solidFill>
                  <a:schemeClr val="bg1"/>
                </a:solidFill>
              </a:rPr>
              <a:t>平成２８年度予算事業</a:t>
            </a:r>
            <a:endParaRPr lang="en-US" altLang="ja-JP" sz="1200" b="1" dirty="0" smtClean="0">
              <a:solidFill>
                <a:schemeClr val="bg1"/>
              </a:solidFill>
            </a:endParaRPr>
          </a:p>
          <a:p>
            <a:pPr algn="r"/>
            <a:r>
              <a:rPr lang="ja-JP" altLang="en-US" sz="1200" b="1" dirty="0" smtClean="0">
                <a:solidFill>
                  <a:schemeClr val="bg1"/>
                </a:solidFill>
              </a:rPr>
              <a:t>予算額２０，００２</a:t>
            </a:r>
            <a:r>
              <a:rPr kumimoji="1" lang="ja-JP" altLang="en-US" sz="1200" b="1" dirty="0" smtClean="0">
                <a:solidFill>
                  <a:schemeClr val="bg1"/>
                </a:solidFill>
              </a:rPr>
              <a:t>千円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443871" y="-27384"/>
            <a:ext cx="685982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資料</a:t>
            </a:r>
            <a:r>
              <a:rPr kumimoji="1" lang="en-US" altLang="ja-JP" sz="1200" smtClean="0"/>
              <a:t>2</a:t>
            </a:r>
            <a:r>
              <a:rPr kumimoji="1" lang="ja-JP" altLang="en-US" sz="1200" smtClean="0"/>
              <a:t> 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9017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6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7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/>
</a:theme>
</file>

<file path=ppt/theme/theme6.xml><?xml version="1.0" encoding="utf-8"?>
<a:theme xmlns:a="http://schemas.openxmlformats.org/drawingml/2006/main" name="4_日本の製造業の国際競争力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11714</TotalTime>
  <Words>233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Meiryo UI</vt:lpstr>
      <vt:lpstr>ＭＳ Ｐゴシック</vt:lpstr>
      <vt:lpstr>Arial</vt:lpstr>
      <vt:lpstr>Calibri</vt:lpstr>
      <vt:lpstr>Wingdings</vt:lpstr>
      <vt:lpstr>blank</vt:lpstr>
      <vt:lpstr>2_日本の製造業の国際競争力</vt:lpstr>
      <vt:lpstr>3_日本の製造業の国際競争力</vt:lpstr>
      <vt:lpstr>6_日本の製造業の国際競争力</vt:lpstr>
      <vt:lpstr>17_日本の製造業の国際競争力</vt:lpstr>
      <vt:lpstr>4_日本の製造業の国際競争力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情報システム厚生課</dc:creator>
  <cp:lastModifiedBy>mnakashima</cp:lastModifiedBy>
  <cp:revision>916</cp:revision>
  <cp:lastPrinted>2016-11-30T00:09:14Z</cp:lastPrinted>
  <dcterms:created xsi:type="dcterms:W3CDTF">2012-05-08T00:42:56Z</dcterms:created>
  <dcterms:modified xsi:type="dcterms:W3CDTF">2016-12-07T02:02:17Z</dcterms:modified>
</cp:coreProperties>
</file>