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AA1-052D-4698-93E2-D0DED0B58B30}" type="datetimeFigureOut">
              <a:rPr kumimoji="1" lang="ja-JP" altLang="en-US" smtClean="0"/>
              <a:t>2016/11/30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7017-104E-43A6-A69E-A92744F952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971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AA1-052D-4698-93E2-D0DED0B58B30}" type="datetimeFigureOut">
              <a:rPr kumimoji="1" lang="ja-JP" altLang="en-US" smtClean="0"/>
              <a:t>2016/11/30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7017-104E-43A6-A69E-A92744F952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353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AA1-052D-4698-93E2-D0DED0B58B30}" type="datetimeFigureOut">
              <a:rPr kumimoji="1" lang="ja-JP" altLang="en-US" smtClean="0"/>
              <a:t>2016/11/30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7017-104E-43A6-A69E-A92744F952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600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AA1-052D-4698-93E2-D0DED0B58B30}" type="datetimeFigureOut">
              <a:rPr kumimoji="1" lang="ja-JP" altLang="en-US" smtClean="0"/>
              <a:t>2016/11/30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7017-104E-43A6-A69E-A92744F952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45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AA1-052D-4698-93E2-D0DED0B58B30}" type="datetimeFigureOut">
              <a:rPr kumimoji="1" lang="ja-JP" altLang="en-US" smtClean="0"/>
              <a:t>2016/11/30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7017-104E-43A6-A69E-A92744F952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297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AA1-052D-4698-93E2-D0DED0B58B30}" type="datetimeFigureOut">
              <a:rPr kumimoji="1" lang="ja-JP" altLang="en-US" smtClean="0"/>
              <a:t>2016/11/30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7017-104E-43A6-A69E-A92744F952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434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AA1-052D-4698-93E2-D0DED0B58B30}" type="datetimeFigureOut">
              <a:rPr kumimoji="1" lang="ja-JP" altLang="en-US" smtClean="0"/>
              <a:t>2016/11/30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7017-104E-43A6-A69E-A92744F952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151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AA1-052D-4698-93E2-D0DED0B58B30}" type="datetimeFigureOut">
              <a:rPr kumimoji="1" lang="ja-JP" altLang="en-US" smtClean="0"/>
              <a:t>2016/11/30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7017-104E-43A6-A69E-A92744F952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957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AA1-052D-4698-93E2-D0DED0B58B30}" type="datetimeFigureOut">
              <a:rPr kumimoji="1" lang="ja-JP" altLang="en-US" smtClean="0"/>
              <a:t>2016/11/30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7017-104E-43A6-A69E-A92744F952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7284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AA1-052D-4698-93E2-D0DED0B58B30}" type="datetimeFigureOut">
              <a:rPr kumimoji="1" lang="ja-JP" altLang="en-US" smtClean="0"/>
              <a:t>2016/11/30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7017-104E-43A6-A69E-A92744F952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766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AA1-052D-4698-93E2-D0DED0B58B30}" type="datetimeFigureOut">
              <a:rPr kumimoji="1" lang="ja-JP" altLang="en-US" smtClean="0"/>
              <a:t>2016/11/30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7017-104E-43A6-A69E-A92744F952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45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AFAA1-052D-4698-93E2-D0DED0B58B30}" type="datetimeFigureOut">
              <a:rPr kumimoji="1" lang="ja-JP" altLang="en-US" smtClean="0"/>
              <a:t>2016/11/30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97017-104E-43A6-A69E-A92744F952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541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391" y="764953"/>
            <a:ext cx="4315226" cy="259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342" y="3952126"/>
            <a:ext cx="4240275" cy="255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フローチャート: 書類 9"/>
          <p:cNvSpPr/>
          <p:nvPr/>
        </p:nvSpPr>
        <p:spPr>
          <a:xfrm>
            <a:off x="476435" y="1083401"/>
            <a:ext cx="1341642" cy="2707410"/>
          </a:xfrm>
          <a:prstGeom prst="flowChartDocumen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54000">
                <a:schemeClr val="bg1"/>
              </a:gs>
            </a:gsLst>
            <a:lin ang="27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2458" y="536514"/>
            <a:ext cx="1545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学生の履修科目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6101" y="1636521"/>
            <a:ext cx="12098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・機械力学</a:t>
            </a:r>
            <a:r>
              <a:rPr lang="en-US" altLang="ja-JP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1,2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・材料力学の基礎</a:t>
            </a:r>
            <a:endParaRPr lang="en-US" altLang="ja-JP" sz="1000" b="1" dirty="0" smtClean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・精密加工学</a:t>
            </a:r>
            <a:endParaRPr lang="en-US" altLang="ja-JP" sz="1000" b="1" dirty="0" smtClean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・応用流体力学</a:t>
            </a:r>
            <a:endParaRPr lang="en-US" altLang="ja-JP" sz="1000" b="1" dirty="0" smtClean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・応用数学</a:t>
            </a:r>
            <a:endParaRPr lang="en-US" altLang="ja-JP" sz="1000" b="1" dirty="0" smtClean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</a:t>
            </a:r>
            <a:endParaRPr lang="en-US" altLang="ja-JP" sz="1000" b="1" dirty="0" smtClean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</a:t>
            </a:r>
            <a:endParaRPr lang="en-US" altLang="ja-JP" sz="1000" b="1" dirty="0" smtClean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</a:t>
            </a:r>
            <a:endParaRPr lang="en-US" altLang="ja-JP" sz="1000" b="1" dirty="0" smtClean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endParaRPr lang="en-US" altLang="ja-JP" sz="1000" b="1" dirty="0" smtClean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endParaRPr lang="ja-JP" altLang="en-US" sz="1000" b="1" dirty="0">
              <a:solidFill>
                <a:srgbClr val="000099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2058" y="1221479"/>
            <a:ext cx="1615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【</a:t>
            </a:r>
            <a:r>
              <a:rPr lang="ja-JP" altLang="en-US" sz="14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履修科目</a:t>
            </a:r>
            <a:r>
              <a:rPr lang="en-US" altLang="ja-JP" sz="14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】</a:t>
            </a:r>
            <a:endParaRPr lang="ja-JP" altLang="en-US" sz="1400" b="1" dirty="0">
              <a:solidFill>
                <a:srgbClr val="000099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3" name="フローチャート: 複数書類 10"/>
          <p:cNvSpPr/>
          <p:nvPr/>
        </p:nvSpPr>
        <p:spPr>
          <a:xfrm>
            <a:off x="2204634" y="987516"/>
            <a:ext cx="2055306" cy="4109154"/>
          </a:xfrm>
          <a:prstGeom prst="flowChartMultidocumen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49000">
                <a:schemeClr val="bg1"/>
              </a:gs>
            </a:gsLst>
            <a:lin ang="27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02068" y="525850"/>
            <a:ext cx="1905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u="sng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分野別に求められる</a:t>
            </a:r>
            <a:endParaRPr lang="en-US" altLang="ja-JP" sz="1200" b="1" u="sng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200" b="1" u="sng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スキル</a:t>
            </a:r>
            <a:r>
              <a:rPr lang="ja-JP" altLang="en-US" sz="1200" b="1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（科目）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43088" y="2022307"/>
            <a:ext cx="196421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・機械力学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・材料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力学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・流体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力学（流れ学）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・熱力学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（熱工学）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・熱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流体工学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・振動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・波動学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・非線形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力学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・機械設計</a:t>
            </a:r>
            <a:endParaRPr lang="en-US" altLang="ja-JP" sz="1000" b="1" dirty="0" smtClean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・</a:t>
            </a:r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メカトロニクス</a:t>
            </a:r>
            <a:endParaRPr lang="ja-JP" altLang="en-US" sz="1000" b="1" dirty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・ヒューマンインタフェース</a:t>
            </a:r>
            <a:endParaRPr lang="ja-JP" altLang="en-US" sz="1000" b="1" dirty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・計測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（計測原理）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・設計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工学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・設計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情報工学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・ソフトウエア</a:t>
            </a:r>
            <a:endParaRPr lang="ja-JP" altLang="en-US" sz="1000" b="1" dirty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・システム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制御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・制御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設計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・セキュリティー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（デザイン）</a:t>
            </a: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・トライボロジー</a:t>
            </a:r>
            <a:endParaRPr lang="ja-JP" altLang="en-US" sz="1000" b="1" dirty="0">
              <a:solidFill>
                <a:srgbClr val="000099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・機械分子</a:t>
            </a:r>
            <a:r>
              <a:rPr lang="ja-JP" altLang="en-US" sz="1000" b="1" dirty="0">
                <a:solidFill>
                  <a:srgbClr val="000099"/>
                </a:solidFill>
                <a:latin typeface="ＭＳ Ｐゴシック" panose="020B0600070205080204" pitchFamily="50" charset="-128"/>
              </a:rPr>
              <a:t>工学</a:t>
            </a:r>
          </a:p>
          <a:p>
            <a:endParaRPr lang="ja-JP" altLang="en-US" sz="1000" b="1" dirty="0">
              <a:solidFill>
                <a:srgbClr val="000099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69641" y="1672831"/>
            <a:ext cx="1264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【</a:t>
            </a:r>
            <a:r>
              <a:rPr lang="ja-JP" altLang="en-US" sz="14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基準科目</a:t>
            </a:r>
            <a:r>
              <a:rPr lang="en-US" altLang="ja-JP" sz="14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】</a:t>
            </a:r>
            <a:endParaRPr lang="ja-JP" altLang="en-US" sz="1400" b="1" dirty="0">
              <a:solidFill>
                <a:srgbClr val="000099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33071" y="1379356"/>
            <a:ext cx="1264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【</a:t>
            </a:r>
            <a:r>
              <a:rPr lang="ja-JP" altLang="en-US" sz="14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基準科目</a:t>
            </a:r>
            <a:r>
              <a:rPr lang="en-US" altLang="ja-JP" sz="14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】</a:t>
            </a:r>
            <a:endParaRPr lang="ja-JP" altLang="en-US" sz="1400" b="1" dirty="0">
              <a:solidFill>
                <a:srgbClr val="000099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63146" y="1021670"/>
            <a:ext cx="1264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【</a:t>
            </a:r>
            <a:r>
              <a:rPr lang="ja-JP" altLang="en-US" sz="14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基準科目</a:t>
            </a:r>
            <a:r>
              <a:rPr lang="en-US" altLang="ja-JP" sz="1400" b="1" dirty="0" smtClean="0">
                <a:solidFill>
                  <a:srgbClr val="000099"/>
                </a:solidFill>
                <a:latin typeface="ＭＳ Ｐゴシック" panose="020B0600070205080204" pitchFamily="50" charset="-128"/>
              </a:rPr>
              <a:t>】</a:t>
            </a:r>
            <a:endParaRPr lang="ja-JP" altLang="en-US" sz="1400" b="1" dirty="0">
              <a:solidFill>
                <a:srgbClr val="000099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76435" y="49090"/>
            <a:ext cx="7633244" cy="40011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理系女性活躍促進支援</a:t>
            </a:r>
            <a:r>
              <a:rPr lang="ja-JP" altLang="en-US" sz="2000" b="1" dirty="0" smtClean="0"/>
              <a:t>システム　　学生ページ イメージ</a:t>
            </a:r>
            <a:endParaRPr lang="en-US" altLang="ja-JP" sz="2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38201" y="4074198"/>
            <a:ext cx="1545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学生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の志望分野</a:t>
            </a:r>
            <a:endParaRPr lang="ja-JP" altLang="en-US" sz="1200" b="1" u="sng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6678" y="4536807"/>
            <a:ext cx="2083003" cy="246845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メーカー（家電・</a:t>
            </a:r>
            <a:r>
              <a:rPr lang="en-US" altLang="ja-JP" sz="1200" dirty="0" smtClean="0">
                <a:solidFill>
                  <a:schemeClr val="tx1"/>
                </a:solidFill>
              </a:rPr>
              <a:t>AV</a:t>
            </a:r>
            <a:r>
              <a:rPr lang="ja-JP" altLang="en-US" sz="1200" dirty="0" smtClean="0">
                <a:solidFill>
                  <a:schemeClr val="tx1"/>
                </a:solidFill>
              </a:rPr>
              <a:t>機器）</a:t>
            </a:r>
            <a:endParaRPr lang="ja-JP" altLang="en-US" sz="1200" b="1" dirty="0">
              <a:solidFill>
                <a:schemeClr val="tx1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49" y="5096669"/>
            <a:ext cx="3545551" cy="1754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タイトル 1"/>
          <p:cNvSpPr txBox="1">
            <a:spLocks/>
          </p:cNvSpPr>
          <p:nvPr/>
        </p:nvSpPr>
        <p:spPr>
          <a:xfrm>
            <a:off x="26678" y="43916"/>
            <a:ext cx="9039156" cy="461501"/>
          </a:xfrm>
          <a:prstGeom prst="rect">
            <a:avLst/>
          </a:prstGeom>
          <a:gradFill>
            <a:gsLst>
              <a:gs pos="1500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  <a:ln>
            <a:headEnd/>
            <a:tailEnd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278" tIns="45639" rIns="91278" bIns="45639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algn="ctr" eaLnBrk="1" hangingPunct="1">
              <a:defRPr sz="2000" b="1">
                <a:solidFill>
                  <a:prstClr val="white"/>
                </a:solidFill>
                <a:ea typeface="+mj-ea"/>
              </a:defRPr>
            </a:lvl1pPr>
            <a:lvl2pPr algn="ctr" eaLnBrk="0" hangingPunct="0">
              <a:defRPr sz="4400">
                <a:latin typeface="Calibri" pitchFamily="34" charset="0"/>
              </a:defRPr>
            </a:lvl2pPr>
            <a:lvl3pPr algn="ctr" eaLnBrk="0" hangingPunct="0">
              <a:defRPr sz="4400">
                <a:latin typeface="Calibri" pitchFamily="34" charset="0"/>
              </a:defRPr>
            </a:lvl3pPr>
            <a:lvl4pPr algn="ctr" eaLnBrk="0" hangingPunct="0">
              <a:defRPr sz="4400">
                <a:latin typeface="Calibri" pitchFamily="34" charset="0"/>
              </a:defRPr>
            </a:lvl4pPr>
            <a:lvl5pPr algn="ctr" eaLnBrk="0" hangingPunct="0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2400" dirty="0" smtClean="0">
              <a:latin typeface="ＭＳ Ｐゴシック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4127" y="89265"/>
            <a:ext cx="9039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ＭＳ Ｐゴシック" charset="-128"/>
              </a:rPr>
              <a:t>　　（</a:t>
            </a:r>
            <a:r>
              <a:rPr lang="ja-JP" altLang="en-US" sz="1600" b="1" dirty="0" smtClean="0">
                <a:solidFill>
                  <a:schemeClr val="bg1"/>
                </a:solidFill>
                <a:latin typeface="ＭＳ Ｐゴシック" charset="-128"/>
              </a:rPr>
              <a:t>参考）理系</a:t>
            </a:r>
            <a:r>
              <a:rPr lang="ja-JP" altLang="en-US" sz="1600" b="1" dirty="0">
                <a:solidFill>
                  <a:schemeClr val="bg1"/>
                </a:solidFill>
                <a:latin typeface="ＭＳ Ｐゴシック" charset="-128"/>
              </a:rPr>
              <a:t>女性活躍促進</a:t>
            </a:r>
            <a:r>
              <a:rPr lang="ja-JP" altLang="en-US" sz="1600" b="1" dirty="0" smtClean="0">
                <a:solidFill>
                  <a:schemeClr val="bg1"/>
                </a:solidFill>
                <a:latin typeface="ＭＳ Ｐゴシック" charset="-128"/>
              </a:rPr>
              <a:t>支援システム　</a:t>
            </a:r>
            <a:r>
              <a:rPr lang="ja-JP" altLang="en-US" sz="1600" b="1" dirty="0" smtClean="0">
                <a:solidFill>
                  <a:schemeClr val="bg1"/>
                </a:solidFill>
                <a:latin typeface="ＭＳ Ｐゴシック" charset="-128"/>
              </a:rPr>
              <a:t>学生向け「マイページ」の</a:t>
            </a:r>
            <a:r>
              <a:rPr lang="ja-JP" altLang="en-US" sz="1600" b="1" dirty="0" smtClean="0">
                <a:solidFill>
                  <a:schemeClr val="bg1"/>
                </a:solidFill>
                <a:latin typeface="ＭＳ Ｐゴシック" charset="-128"/>
              </a:rPr>
              <a:t>イメージ例</a:t>
            </a:r>
            <a:endParaRPr lang="en-US" altLang="ja-JP" sz="1600" b="1" dirty="0">
              <a:solidFill>
                <a:schemeClr val="bg1"/>
              </a:solidFill>
              <a:latin typeface="ＭＳ Ｐゴシック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25134" y="136167"/>
            <a:ext cx="7407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資料５ 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313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410" y="979820"/>
            <a:ext cx="7113722" cy="5847184"/>
          </a:xfrm>
          <a:prstGeom prst="rect">
            <a:avLst/>
          </a:prstGeom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40676" y="11084"/>
            <a:ext cx="9039156" cy="461501"/>
          </a:xfrm>
          <a:prstGeom prst="rect">
            <a:avLst/>
          </a:prstGeom>
          <a:gradFill>
            <a:gsLst>
              <a:gs pos="1500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  <a:ln>
            <a:headEnd/>
            <a:tailEnd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278" tIns="45639" rIns="91278" bIns="45639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algn="ctr" eaLnBrk="1" hangingPunct="1">
              <a:defRPr sz="2000" b="1">
                <a:solidFill>
                  <a:prstClr val="white"/>
                </a:solidFill>
                <a:ea typeface="+mj-ea"/>
              </a:defRPr>
            </a:lvl1pPr>
            <a:lvl2pPr algn="ctr" eaLnBrk="0" hangingPunct="0">
              <a:defRPr sz="4400">
                <a:latin typeface="Calibri" pitchFamily="34" charset="0"/>
              </a:defRPr>
            </a:lvl2pPr>
            <a:lvl3pPr algn="ctr" eaLnBrk="0" hangingPunct="0">
              <a:defRPr sz="4400">
                <a:latin typeface="Calibri" pitchFamily="34" charset="0"/>
              </a:defRPr>
            </a:lvl3pPr>
            <a:lvl4pPr algn="ctr" eaLnBrk="0" hangingPunct="0">
              <a:defRPr sz="4400">
                <a:latin typeface="Calibri" pitchFamily="34" charset="0"/>
              </a:defRPr>
            </a:lvl4pPr>
            <a:lvl5pPr algn="ctr" eaLnBrk="0" hangingPunct="0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2400" dirty="0" smtClean="0">
              <a:latin typeface="ＭＳ Ｐゴシック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125" y="40391"/>
            <a:ext cx="903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ＭＳ Ｐゴシック" charset="-128"/>
              </a:rPr>
              <a:t>（参考）理系</a:t>
            </a:r>
            <a:r>
              <a:rPr lang="ja-JP" altLang="en-US" b="1" dirty="0">
                <a:solidFill>
                  <a:schemeClr val="bg1"/>
                </a:solidFill>
                <a:latin typeface="ＭＳ Ｐゴシック" charset="-128"/>
              </a:rPr>
              <a:t>女性活躍促進</a:t>
            </a:r>
            <a:r>
              <a:rPr lang="ja-JP" altLang="en-US" b="1" dirty="0" smtClean="0">
                <a:solidFill>
                  <a:schemeClr val="bg1"/>
                </a:solidFill>
                <a:latin typeface="ＭＳ Ｐゴシック" charset="-128"/>
              </a:rPr>
              <a:t>支援システム　企業・大学向け情報のイメージ例</a:t>
            </a:r>
            <a:endParaRPr lang="en-US" altLang="ja-JP" b="1" dirty="0">
              <a:solidFill>
                <a:schemeClr val="bg1"/>
              </a:solidFill>
              <a:latin typeface="ＭＳ Ｐゴシック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52430" y="136166"/>
            <a:ext cx="72740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資料</a:t>
            </a:r>
            <a:r>
              <a:rPr kumimoji="1" lang="en-US" altLang="ja-JP" sz="1200" dirty="0" smtClean="0"/>
              <a:t>5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47139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2413</TotalTime>
  <Words>147</Words>
  <Application>Microsoft Office PowerPoint</Application>
  <PresentationFormat>画面に合わせる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基準科目について</dc:title>
  <dc:creator>Yuho Shishiyama</dc:creator>
  <cp:lastModifiedBy>Noguchi</cp:lastModifiedBy>
  <cp:revision>167</cp:revision>
  <cp:lastPrinted>2016-11-30T00:34:28Z</cp:lastPrinted>
  <dcterms:created xsi:type="dcterms:W3CDTF">2016-10-06T11:29:21Z</dcterms:created>
  <dcterms:modified xsi:type="dcterms:W3CDTF">2016-11-30T00:34:30Z</dcterms:modified>
</cp:coreProperties>
</file>